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77" r:id="rId3"/>
    <p:sldId id="278" r:id="rId4"/>
    <p:sldId id="272" r:id="rId5"/>
    <p:sldId id="262" r:id="rId6"/>
    <p:sldId id="273" r:id="rId7"/>
    <p:sldId id="283" r:id="rId8"/>
    <p:sldId id="279" r:id="rId9"/>
  </p:sldIdLst>
  <p:sldSz cx="9144000" cy="5143500" type="screen16x9"/>
  <p:notesSz cx="6858000" cy="9144000"/>
  <p:embeddedFontLst>
    <p:embeddedFont>
      <p:font typeface="Nunito" pitchFamily="2" charset="77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C3A28CEC-6D92-C34A-9F14-F22B5FA21DA7}">
          <p14:sldIdLst>
            <p14:sldId id="257"/>
            <p14:sldId id="277"/>
            <p14:sldId id="278"/>
            <p14:sldId id="272"/>
            <p14:sldId id="262"/>
            <p14:sldId id="273"/>
            <p14:sldId id="283"/>
            <p14:sldId id="279"/>
          </p14:sldIdLst>
        </p14:section>
        <p14:section name="Section 1" id="{A46477B2-569B-9D43-AF43-A344F703848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3F5"/>
    <a:srgbClr val="2BD54B"/>
    <a:srgbClr val="E21E8E"/>
    <a:srgbClr val="10EBF0"/>
    <a:srgbClr val="F010C5"/>
    <a:srgbClr val="550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78"/>
  </p:normalViewPr>
  <p:slideViewPr>
    <p:cSldViewPr snapToGrid="0">
      <p:cViewPr>
        <p:scale>
          <a:sx n="124" d="100"/>
          <a:sy n="124" d="100"/>
        </p:scale>
        <p:origin x="1520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f23b4263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f23b4263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f23b4263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f23b4263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6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Northeastern_University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de.wikipedia.org/wiki/Northeastern_Univers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/>
          <p:nvPr/>
        </p:nvSpPr>
        <p:spPr>
          <a:xfrm>
            <a:off x="3897022" y="4607795"/>
            <a:ext cx="1179346" cy="214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2"/>
                </a:solidFill>
              </a:rPr>
              <a:t>12-11-2024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67523" y="309371"/>
            <a:ext cx="8609795" cy="8922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Automobile Dealership Management System</a:t>
            </a:r>
            <a:r>
              <a:rPr lang="en-US" sz="30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sz="3000" b="1" dirty="0">
              <a:solidFill>
                <a:schemeClr val="bg2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513852" y="4607795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AEE4B-BDB2-2A61-57B6-43D45759E88C}"/>
              </a:ext>
            </a:extLst>
          </p:cNvPr>
          <p:cNvSpPr txBox="1"/>
          <p:nvPr/>
        </p:nvSpPr>
        <p:spPr>
          <a:xfrm>
            <a:off x="5164127" y="2284007"/>
            <a:ext cx="465151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u="sng" dirty="0">
                <a:solidFill>
                  <a:schemeClr val="bg2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Presented 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81687-4A4E-74E7-E20F-3B3A11D5354E}"/>
              </a:ext>
            </a:extLst>
          </p:cNvPr>
          <p:cNvSpPr txBox="1"/>
          <p:nvPr/>
        </p:nvSpPr>
        <p:spPr>
          <a:xfrm>
            <a:off x="6472293" y="2710912"/>
            <a:ext cx="2035180" cy="4174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Joseph Joshi Aerrolla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A9F93-6450-B657-593D-A97F95D6E8EA}"/>
              </a:ext>
            </a:extLst>
          </p:cNvPr>
          <p:cNvSpPr txBox="1"/>
          <p:nvPr/>
        </p:nvSpPr>
        <p:spPr>
          <a:xfrm>
            <a:off x="6698665" y="3137817"/>
            <a:ext cx="1582436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Ethan Gomes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729F48-4E7E-67A1-C558-9F6D4DE22DA8}"/>
              </a:ext>
            </a:extLst>
          </p:cNvPr>
          <p:cNvSpPr txBox="1"/>
          <p:nvPr/>
        </p:nvSpPr>
        <p:spPr>
          <a:xfrm>
            <a:off x="6268973" y="3564722"/>
            <a:ext cx="2753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Ruturaj Avinash Pangavhane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B99E11-4591-4883-CFEE-446699735795}"/>
              </a:ext>
            </a:extLst>
          </p:cNvPr>
          <p:cNvSpPr txBox="1"/>
          <p:nvPr/>
        </p:nvSpPr>
        <p:spPr>
          <a:xfrm>
            <a:off x="6788079" y="3903276"/>
            <a:ext cx="1403607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Pengcheng Li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AD606-A905-D49D-2893-0B5DA2E08390}"/>
              </a:ext>
            </a:extLst>
          </p:cNvPr>
          <p:cNvSpPr txBox="1"/>
          <p:nvPr/>
        </p:nvSpPr>
        <p:spPr>
          <a:xfrm>
            <a:off x="2941455" y="1303104"/>
            <a:ext cx="3261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Group - 14</a:t>
            </a:r>
          </a:p>
        </p:txBody>
      </p:sp>
      <p:pic>
        <p:nvPicPr>
          <p:cNvPr id="30" name="Picture 29" descr="A logo of a university&#10;&#10;Description automatically generated">
            <a:extLst>
              <a:ext uri="{FF2B5EF4-FFF2-40B4-BE49-F238E27FC236}">
                <a16:creationId xmlns:a16="http://schemas.microsoft.com/office/drawing/2014/main" id="{AC74D90B-F3DE-5235-EEE1-F5DD6D412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0916" y="1384264"/>
            <a:ext cx="1364798" cy="1181735"/>
          </a:xfrm>
          <a:prstGeom prst="rect">
            <a:avLst/>
          </a:prstGeom>
        </p:spPr>
      </p:pic>
      <p:pic>
        <p:nvPicPr>
          <p:cNvPr id="33" name="Picture 32" descr="A black and white logo of a dog&#10;&#10;Description automatically generated">
            <a:extLst>
              <a:ext uri="{FF2B5EF4-FFF2-40B4-BE49-F238E27FC236}">
                <a16:creationId xmlns:a16="http://schemas.microsoft.com/office/drawing/2014/main" id="{33D5ED56-D04C-38BF-E437-5439AE8FE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11156" y="1824000"/>
            <a:ext cx="2753644" cy="2529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BE20E0-DF9C-F910-122F-7EBF0885F22B}"/>
              </a:ext>
            </a:extLst>
          </p:cNvPr>
          <p:cNvSpPr txBox="1"/>
          <p:nvPr/>
        </p:nvSpPr>
        <p:spPr>
          <a:xfrm>
            <a:off x="369345" y="2919622"/>
            <a:ext cx="1907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6AC0D-0640-DD6C-A2D5-130EEC4051FD}"/>
              </a:ext>
            </a:extLst>
          </p:cNvPr>
          <p:cNvSpPr txBox="1"/>
          <p:nvPr/>
        </p:nvSpPr>
        <p:spPr>
          <a:xfrm>
            <a:off x="369345" y="3334861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MANUEL MONTROND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6B91-842C-B29E-B40C-99708A9D8155}"/>
              </a:ext>
            </a:extLst>
          </p:cNvPr>
          <p:cNvSpPr txBox="1">
            <a:spLocks/>
          </p:cNvSpPr>
          <p:nvPr/>
        </p:nvSpPr>
        <p:spPr>
          <a:xfrm>
            <a:off x="265603" y="477339"/>
            <a:ext cx="8612794" cy="38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</a:t>
            </a:r>
            <a:r>
              <a:rPr lang="en-US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And Key Aspects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C8655-AEC6-161F-AF81-4DDE6F2E84A9}"/>
              </a:ext>
            </a:extLst>
          </p:cNvPr>
          <p:cNvSpPr txBox="1">
            <a:spLocks/>
          </p:cNvSpPr>
          <p:nvPr/>
        </p:nvSpPr>
        <p:spPr>
          <a:xfrm>
            <a:off x="407773" y="1429094"/>
            <a:ext cx="8338898" cy="287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algn="just"/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Automobile Dealership Management System</a:t>
            </a:r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is a comprehensive database solution designed to streamline operations and enhance customer satisfaction the competitive automobile dealership industry.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/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primary objective of this project is to create an efficient database system to manage inventory, sales operations, customer relationships, and after-sales services, ensuring operational efficiency and improved decision-making.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/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database covers all key dealership functions, including detailed vehicle management for both new and pre-owned cars, integration of dealer supplies and parts inventory, test drive scheduling, sales and financing processes, customer feedback tracking, and vehicle servicing. </a:t>
            </a:r>
            <a:endParaRPr lang="en-US" sz="15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algn="just"/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5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key purpose</a:t>
            </a:r>
            <a:r>
              <a:rPr lang="en-US" sz="15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of this project is to provide a centralized and structured platform to manage dealership operations, reduce inefficiencies, and deliver a seamless customer experience.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just">
              <a:buNone/>
            </a:pP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F50BAF-50BC-35E3-C050-38B2B9B3917E}"/>
              </a:ext>
            </a:extLst>
          </p:cNvPr>
          <p:cNvSpPr/>
          <p:nvPr/>
        </p:nvSpPr>
        <p:spPr>
          <a:xfrm>
            <a:off x="8513852" y="4614883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3DB9AC-2FD0-7076-AFCB-DF0A92ABA1FC}"/>
              </a:ext>
            </a:extLst>
          </p:cNvPr>
          <p:cNvSpPr txBox="1">
            <a:spLocks/>
          </p:cNvSpPr>
          <p:nvPr/>
        </p:nvSpPr>
        <p:spPr bwMode="auto">
          <a:xfrm>
            <a:off x="255236" y="217713"/>
            <a:ext cx="2672899" cy="162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b="1" u="sng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B12308-1B8C-4885-CFD7-93BF697F6AC5}"/>
              </a:ext>
            </a:extLst>
          </p:cNvPr>
          <p:cNvSpPr/>
          <p:nvPr/>
        </p:nvSpPr>
        <p:spPr>
          <a:xfrm>
            <a:off x="8513852" y="4607795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C4084-D822-9466-9CAE-3C82F606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96" y="317498"/>
            <a:ext cx="5627095" cy="44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27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/>
          <p:nvPr/>
        </p:nvSpPr>
        <p:spPr>
          <a:xfrm>
            <a:off x="388266" y="397015"/>
            <a:ext cx="8367468" cy="44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STORED PROCEDURES AND UDF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535731" y="3925275"/>
            <a:ext cx="3819324" cy="143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lnSpc>
                <a:spcPts val="1350"/>
              </a:lnSpc>
              <a:buNone/>
            </a:pPr>
            <a:r>
              <a:rPr lang="en-US" sz="800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EXEC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GetMonthlySalesReport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@StartDate </a:t>
            </a:r>
            <a:r>
              <a:rPr lang="en-US" sz="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=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'2024-01-01'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@</a:t>
            </a:r>
            <a:r>
              <a:rPr lang="en-US" sz="800" b="0" dirty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EndDate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=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'2024-01-31'</a:t>
            </a:r>
            <a:r>
              <a:rPr lang="en-US" sz="800" b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pPr marL="146050" indent="0">
              <a:lnSpc>
                <a:spcPts val="1350"/>
              </a:lnSpc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with the dealership's focus on sales performance and profitability.</a:t>
            </a:r>
            <a:endParaRPr lang="en-US" sz="800" b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513852" y="4607795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CC61B-ACC8-FAB3-CCD1-89B81DA1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03" y="1116107"/>
            <a:ext cx="3204089" cy="276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AF26C-635E-B560-BFC1-90C631DAB52D}"/>
              </a:ext>
            </a:extLst>
          </p:cNvPr>
          <p:cNvSpPr txBox="1"/>
          <p:nvPr/>
        </p:nvSpPr>
        <p:spPr>
          <a:xfrm>
            <a:off x="4589474" y="3856490"/>
            <a:ext cx="3819323" cy="50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high-value customers for targeted marketing and personalized offers.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83809-45F6-1B6D-6C5C-5253E7AA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0" y="1144311"/>
            <a:ext cx="3104494" cy="28442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236219" y="400301"/>
            <a:ext cx="847344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b="1" u="sng" dirty="0">
                <a:solidFill>
                  <a:srgbClr val="00B0F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VIEWS AND ENCRYTION</a:t>
            </a:r>
          </a:p>
        </p:txBody>
      </p:sp>
      <p:sp>
        <p:nvSpPr>
          <p:cNvPr id="3" name="Oval 2"/>
          <p:cNvSpPr/>
          <p:nvPr/>
        </p:nvSpPr>
        <p:spPr>
          <a:xfrm>
            <a:off x="8513852" y="4607795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F0463-EF38-5502-868A-5744C7D6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0" y="1072377"/>
            <a:ext cx="3259742" cy="2368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261AD-A02E-46E2-A5B9-66EB844DC24E}"/>
              </a:ext>
            </a:extLst>
          </p:cNvPr>
          <p:cNvSpPr txBox="1"/>
          <p:nvPr/>
        </p:nvSpPr>
        <p:spPr>
          <a:xfrm>
            <a:off x="364893" y="3592070"/>
            <a:ext cx="3648635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Use: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key metrics (e.g., mileage, previous owners) that are critical for pricing and sales of used cars.</a:t>
            </a:r>
          </a:p>
          <a:p>
            <a:pPr algn="just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Design: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joins effectively to aggregate data from related tables without redundancy.</a:t>
            </a:r>
          </a:p>
          <a:p>
            <a:pPr algn="just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Relevance: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Supports dealership goals by enhancing transparency and aiding in decision-making regarding used vehicle inventory.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09CDA-015A-8440-DD0E-18F90BF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80" y="1173371"/>
            <a:ext cx="4385972" cy="3434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04799" y="500577"/>
            <a:ext cx="8421189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TRIGGERS</a:t>
            </a:r>
          </a:p>
        </p:txBody>
      </p:sp>
      <p:sp>
        <p:nvSpPr>
          <p:cNvPr id="3" name="Oval 2"/>
          <p:cNvSpPr/>
          <p:nvPr/>
        </p:nvSpPr>
        <p:spPr>
          <a:xfrm>
            <a:off x="8513852" y="4607795"/>
            <a:ext cx="340241" cy="299001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3ED67-9D9F-8D38-98EC-B210002A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34" y="1026331"/>
            <a:ext cx="5080468" cy="1707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0A42A-FB6A-7FB6-EF46-1AC9CFBF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4" y="2726947"/>
            <a:ext cx="5080468" cy="1707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733BA-454B-847B-0A1A-8A8B78BFA9F6}"/>
              </a:ext>
            </a:extLst>
          </p:cNvPr>
          <p:cNvSpPr txBox="1"/>
          <p:nvPr/>
        </p:nvSpPr>
        <p:spPr>
          <a:xfrm>
            <a:off x="6446520" y="1145052"/>
            <a:ext cx="2186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Auditing: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Tracks deletions from the SalesOrder table, ensuring accountability and data integrity.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and Security: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log of deleted records, which is often required for audit trails in financial or operational systems.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Clarity: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trigger logic is simple, focused, and outputs a message for confirmation.</a:t>
            </a:r>
          </a:p>
          <a:p>
            <a:pPr algn="just">
              <a:buFont typeface="+mj-lt"/>
              <a:buAutoNum type="arabicPeriod"/>
            </a:pP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easily extended to include additional details or integrate with external logging systems.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D913E-131F-1128-A657-391489705F1A}"/>
              </a:ext>
            </a:extLst>
          </p:cNvPr>
          <p:cNvSpPr txBox="1"/>
          <p:nvPr/>
        </p:nvSpPr>
        <p:spPr>
          <a:xfrm>
            <a:off x="6446520" y="3498279"/>
            <a:ext cx="2407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inventory management directly impacts business operations, preventing issues like overselling or incorrect stock reporting. This trigger aligns with the core operational needs of an automobile dealership.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B6A0-9BB9-D556-13D3-79436F70B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134FE7-FBAA-C224-6469-C7078FDC3D5F}"/>
              </a:ext>
            </a:extLst>
          </p:cNvPr>
          <p:cNvSpPr txBox="1"/>
          <p:nvPr/>
        </p:nvSpPr>
        <p:spPr>
          <a:xfrm>
            <a:off x="314960" y="505884"/>
            <a:ext cx="844804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b="1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1FA59C-54F3-E383-A17F-E3F3868D9F06}"/>
              </a:ext>
            </a:extLst>
          </p:cNvPr>
          <p:cNvSpPr/>
          <p:nvPr/>
        </p:nvSpPr>
        <p:spPr>
          <a:xfrm>
            <a:off x="8424810" y="4637617"/>
            <a:ext cx="429284" cy="269180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WhatsApp Video 2024-12-11 at 17.26.20">
            <a:hlinkClick r:id="" action="ppaction://media"/>
            <a:extLst>
              <a:ext uri="{FF2B5EF4-FFF2-40B4-BE49-F238E27FC236}">
                <a16:creationId xmlns:a16="http://schemas.microsoft.com/office/drawing/2014/main" id="{69FEF9D6-19A3-7AD6-5B69-2F1F30C63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786" y="1024044"/>
            <a:ext cx="7027524" cy="33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7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D756D54-8302-0BAC-180D-7DBECD4A3988}"/>
              </a:ext>
            </a:extLst>
          </p:cNvPr>
          <p:cNvSpPr/>
          <p:nvPr/>
        </p:nvSpPr>
        <p:spPr>
          <a:xfrm>
            <a:off x="8463516" y="4557823"/>
            <a:ext cx="439478" cy="348973"/>
          </a:xfrm>
          <a:prstGeom prst="ellipse">
            <a:avLst/>
          </a:prstGeom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N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879A79-092D-171B-4A9B-BA379C4A9174}"/>
              </a:ext>
            </a:extLst>
          </p:cNvPr>
          <p:cNvSpPr txBox="1"/>
          <p:nvPr/>
        </p:nvSpPr>
        <p:spPr>
          <a:xfrm>
            <a:off x="347980" y="236704"/>
            <a:ext cx="844804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endParaRPr lang="en-US" b="1" u="sng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CDC8AF-C096-E6F2-C9C6-3EF37A8EBCDB}"/>
              </a:ext>
            </a:extLst>
          </p:cNvPr>
          <p:cNvSpPr txBox="1"/>
          <p:nvPr/>
        </p:nvSpPr>
        <p:spPr>
          <a:xfrm>
            <a:off x="314960" y="505884"/>
            <a:ext cx="8448040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-US" b="1" u="sng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F33119-0BE1-6ACF-A237-2A63F7D6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9" y="1099335"/>
            <a:ext cx="2671990" cy="3431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11175E-B134-0CD0-C52B-08F466AA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149" y="1099335"/>
            <a:ext cx="2698035" cy="3431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E4EAAF-6EBF-8CCA-3E4A-AE3C5E43C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18" y="1099335"/>
            <a:ext cx="2690653" cy="34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59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4167</TotalTime>
  <Words>387</Words>
  <Application>Microsoft Macintosh PowerPoint</Application>
  <PresentationFormat>On-screen Show (16:9)</PresentationFormat>
  <Paragraphs>42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Times New Roman</vt:lpstr>
      <vt:lpstr>Calibri</vt:lpstr>
      <vt:lpstr>Nunito</vt:lpstr>
      <vt:lpstr>Shift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A.N.J VARMA</dc:creator>
  <cp:lastModifiedBy>Joseph Joshi Aerrolla</cp:lastModifiedBy>
  <cp:revision>235</cp:revision>
  <dcterms:created xsi:type="dcterms:W3CDTF">2024-04-03T23:35:16Z</dcterms:created>
  <dcterms:modified xsi:type="dcterms:W3CDTF">2024-12-11T22:45:37Z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